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0"/>
  </p:notesMasterIdLst>
  <p:sldIdLst>
    <p:sldId id="256" r:id="rId2"/>
    <p:sldId id="260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ABE31-7779-4A21-8B88-CFE4DC699FF3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BFA0C-92B4-47E8-A8C3-FA9D7F7EB4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065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BFA0C-92B4-47E8-A8C3-FA9D7F7EB47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022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A22FBB-9BAC-4791-8224-690BD34B3521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0AA6A3-641F-49E4-9689-B046F1DAB6F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46113" y="1556792"/>
            <a:ext cx="8030343" cy="244792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Речевая культура педагога , её роль в развитии речи детей.</a:t>
            </a:r>
            <a:endParaRPr lang="ru-RU" sz="4000" b="1" dirty="0"/>
          </a:p>
        </p:txBody>
      </p:sp>
      <p:sp>
        <p:nvSpPr>
          <p:cNvPr id="4" name="Круглая лента лицом вниз 3"/>
          <p:cNvSpPr/>
          <p:nvPr/>
        </p:nvSpPr>
        <p:spPr>
          <a:xfrm>
            <a:off x="1835696" y="4941168"/>
            <a:ext cx="5472608" cy="144016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20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Значение культуры речи воспитателя детского сада.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1484313"/>
            <a:ext cx="8640960" cy="50419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 smtClean="0"/>
              <a:t>Овладение родным языком как средством и способом общения и познания является одним из самых важных приобретений ребенка в дошкольном возрасте.</a:t>
            </a:r>
          </a:p>
          <a:p>
            <a:pPr marL="0" indent="0" algn="just">
              <a:buNone/>
            </a:pPr>
            <a:r>
              <a:rPr lang="ru-RU" sz="1600" b="1" dirty="0" smtClean="0"/>
              <a:t>Дошкольники, подражая окружающим, перенимают не только все тонкости правильного произношения, словоупотребления, построения фраз, но также и несовершенства речи, которые встречаются у взрослых.</a:t>
            </a:r>
          </a:p>
          <a:p>
            <a:pPr marL="0" indent="0" algn="just">
              <a:buNone/>
            </a:pPr>
            <a:r>
              <a:rPr lang="ru-RU" sz="1600" b="1" dirty="0" smtClean="0"/>
              <a:t>Не умея мыслить критически, дети под­ражают всему, что они видят и слышат в окружающей обстановке, но более всего тем людям, которые непосред­ственно с ними связаны, к которым у детей сложилось положительное отношение. Таким близким человеком, с которым непосредствен­но связан ребёнок в детском саду, является воспитатель. Поведение, речь воспитателя, его внешний облик - всё является образцом для детей.</a:t>
            </a:r>
          </a:p>
          <a:p>
            <a:pPr marL="0" indent="0" algn="just">
              <a:buNone/>
            </a:pPr>
            <a:r>
              <a:rPr lang="ru-RU" sz="1600" b="1" dirty="0" smtClean="0"/>
              <a:t>Воспитатель и его речь играют одну из главных  ролей в развитии речи, пополнении словарного запаса ребенка, поскольку большее время в этот период своей жизни дошкольник проводит именно с ним. Речь воспитателя, при  общении с детьми, является одним из основных источников, из которого дети получают образец родного языка. Она должна быть выдержанна в определённом темпе, громкости, быть интонационно выразительной, правильно оформлена грамматически, связной, доступной для понимания, с правильным и точным использованием словесных обозначений.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66416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/>
              <a:t>Воспитатели должны предъявлять к собственной речи высокие требования: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000" b="1" dirty="0"/>
              <a:t>Правильность</a:t>
            </a:r>
            <a:r>
              <a:rPr lang="ru-RU" sz="2000" dirty="0"/>
              <a:t>– соответствие речи языковым нормам.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b="1" dirty="0"/>
              <a:t>Точность </a:t>
            </a:r>
            <a:r>
              <a:rPr lang="ru-RU" sz="2000" dirty="0"/>
              <a:t>– соответствие смыслового содержания речи и информации, которая лежит в ее основе.</a:t>
            </a:r>
          </a:p>
          <a:p>
            <a:pPr marL="0" indent="0" algn="just">
              <a:buNone/>
            </a:pPr>
            <a:r>
              <a:rPr lang="ru-RU" sz="1800" b="1" dirty="0"/>
              <a:t>Логичность</a:t>
            </a:r>
            <a:r>
              <a:rPr lang="ru-RU" sz="1800" dirty="0"/>
              <a:t>– выражение в смысловых связях компонентов речи и отношений между частями и компонентами мысли</a:t>
            </a:r>
            <a:r>
              <a:rPr lang="ru-RU" sz="1800" dirty="0" smtClean="0"/>
              <a:t>.</a:t>
            </a:r>
          </a:p>
          <a:p>
            <a:pPr marL="0" indent="0" algn="just">
              <a:buNone/>
            </a:pPr>
            <a:r>
              <a:rPr lang="ru-RU" sz="1800" b="1" dirty="0"/>
              <a:t>Выразительность</a:t>
            </a:r>
            <a:r>
              <a:rPr lang="ru-RU" sz="1800" dirty="0"/>
              <a:t>– особенность речи, захватывающая внимание и создающая </a:t>
            </a:r>
            <a:r>
              <a:rPr lang="ru-RU" sz="1800" dirty="0" smtClean="0"/>
              <a:t>атмосферу </a:t>
            </a:r>
            <a:r>
              <a:rPr lang="ru-RU" sz="1800" dirty="0"/>
              <a:t>эмоционального сопереживания.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b="1" dirty="0"/>
              <a:t>Богатство</a:t>
            </a:r>
            <a:r>
              <a:rPr lang="ru-RU" sz="1800" dirty="0"/>
              <a:t>– умение использовать все языковые единицы с целью оптимального выражения </a:t>
            </a:r>
            <a:r>
              <a:rPr lang="ru-RU" sz="1800" dirty="0" smtClean="0"/>
              <a:t>информации</a:t>
            </a:r>
          </a:p>
          <a:p>
            <a:pPr marL="0" indent="0" algn="just">
              <a:buNone/>
            </a:pPr>
            <a:r>
              <a:rPr lang="ru-RU" sz="1800" b="1" dirty="0"/>
              <a:t>Чистота</a:t>
            </a:r>
            <a:r>
              <a:rPr lang="ru-RU" sz="1800" dirty="0"/>
              <a:t> – отсутствие в речи элементов, чуждых литературному языку.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b="1" dirty="0"/>
              <a:t>Уместность</a:t>
            </a:r>
            <a:r>
              <a:rPr lang="ru-RU" sz="1800" dirty="0"/>
              <a:t> – употребление в речи единиц, соответствующих ситуации и условиям общения. </a:t>
            </a: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/>
              <a:t>Безусловно, знание названных требований, их соблюдение и постоянное совершенствование своей речи – это залог успешности работы воспитателя по речевому развитию детей в ДОУ.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7050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620713"/>
            <a:ext cx="8568952" cy="576103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 smtClean="0"/>
              <a:t>       Таким </a:t>
            </a:r>
            <a:r>
              <a:rPr lang="ru-RU" sz="2000" b="1" dirty="0"/>
              <a:t>образом, работая с детьми, воспитатель должен обратить внимание на следующее:</a:t>
            </a:r>
          </a:p>
          <a:p>
            <a:pPr algn="just"/>
            <a:r>
              <a:rPr lang="ru-RU" sz="2000" dirty="0" smtClean="0"/>
              <a:t>Правильно </a:t>
            </a:r>
            <a:r>
              <a:rPr lang="ru-RU" sz="2000" dirty="0"/>
              <a:t>произносить все звуки родного языка, устранять имеющие дефекты речи.</a:t>
            </a:r>
          </a:p>
          <a:p>
            <a:pPr algn="just"/>
            <a:r>
              <a:rPr lang="ru-RU" sz="2000" dirty="0" smtClean="0"/>
              <a:t>Иметь </a:t>
            </a:r>
            <a:r>
              <a:rPr lang="ru-RU" sz="2000" dirty="0"/>
              <a:t>ясную, четкую и отчетливую речь, то есть хорошую дикцию.</a:t>
            </a:r>
          </a:p>
          <a:p>
            <a:pPr algn="just"/>
            <a:r>
              <a:rPr lang="ru-RU" sz="2000" dirty="0" smtClean="0"/>
              <a:t>Использовать </a:t>
            </a:r>
            <a:r>
              <a:rPr lang="ru-RU" sz="2000" dirty="0"/>
              <a:t>в своей речи литературное произношение, то есть придерживаться орфоэпических </a:t>
            </a:r>
            <a:r>
              <a:rPr lang="ru-RU" sz="2000" dirty="0" smtClean="0"/>
              <a:t>норм.</a:t>
            </a:r>
          </a:p>
          <a:p>
            <a:pPr algn="just"/>
            <a:r>
              <a:rPr lang="ru-RU" sz="2000" dirty="0" smtClean="0"/>
              <a:t>Стремиться </a:t>
            </a:r>
            <a:r>
              <a:rPr lang="ru-RU" sz="2000" dirty="0"/>
              <a:t>правильно использовать интонационные средства выразительности с учетом содержания высказывания.</a:t>
            </a:r>
          </a:p>
          <a:p>
            <a:pPr algn="just"/>
            <a:r>
              <a:rPr lang="ru-RU" sz="2000" dirty="0" smtClean="0"/>
              <a:t>В </a:t>
            </a:r>
            <a:r>
              <a:rPr lang="ru-RU" sz="2000" dirty="0"/>
              <a:t>общении с детьми пользоваться речью слегка замедленного темпа, умеренной громкостью голоса.</a:t>
            </a:r>
          </a:p>
          <a:p>
            <a:pPr algn="just"/>
            <a:r>
              <a:rPr lang="ru-RU" sz="2000" dirty="0" smtClean="0"/>
              <a:t>Связно </a:t>
            </a:r>
            <a:r>
              <a:rPr lang="ru-RU" sz="2000" dirty="0"/>
              <a:t>и в доступной форме рассказывать и передавать содержание текстов, точно используя слова и грамматические конструкции (в соответствии с возрастом детей).</a:t>
            </a:r>
          </a:p>
          <a:p>
            <a:pPr algn="just"/>
            <a:r>
              <a:rPr lang="ru-RU" sz="2000" dirty="0" smtClean="0"/>
              <a:t>Не </a:t>
            </a:r>
            <a:r>
              <a:rPr lang="ru-RU" sz="2000" dirty="0"/>
              <a:t>допускать в разговоре с детьми и с персоналом повышенного тона, грубых выражений.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6523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872207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О </a:t>
            </a:r>
            <a:r>
              <a:rPr lang="ru-RU" sz="4000" b="1" dirty="0"/>
              <a:t>требованиях</a:t>
            </a:r>
            <a:r>
              <a:rPr lang="ru-RU" sz="4400" b="1" dirty="0"/>
              <a:t> воспитателя к детям</a:t>
            </a:r>
            <a:r>
              <a:rPr lang="ru-RU" sz="4400" dirty="0"/>
              <a:t>.</a:t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136904" cy="453650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1. Воспитателю надо не только дать речевой образец детям, но и проверить, как овладели им дети.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2. Необходимо воспитывать у детей интерес к умению правильно говорить (применяя поощрения, пример хорошо говорящих детей).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3. Нужно систематически контролировать речь детей прислушиваться, как говорят дети, вовремя исправлять ошибки.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54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980728"/>
            <a:ext cx="79928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/>
              <a:t>Серьёзное внимание нужно уделять речи детей и в повседневной жизни, и на </a:t>
            </a:r>
            <a:r>
              <a:rPr lang="ru-RU" sz="3200" b="1" dirty="0" smtClean="0"/>
              <a:t>занятиях.</a:t>
            </a:r>
          </a:p>
          <a:p>
            <a:pPr algn="just"/>
            <a:r>
              <a:rPr lang="ru-RU" dirty="0"/>
              <a:t>На всех занятиях в детском саду воспитатели широко пользуются вопросами как приёмом обучения детей. </a:t>
            </a:r>
            <a:r>
              <a:rPr lang="ru-RU" b="1" dirty="0"/>
              <a:t>Вопрос воспитателя</a:t>
            </a:r>
            <a:r>
              <a:rPr lang="ru-RU" dirty="0"/>
              <a:t>—очень действенный приём обучения детей мышлению и речи, так как вопрос направляет внимание, стимулирует мысль, приучает к точности слушания и активизирует речь.</a:t>
            </a:r>
          </a:p>
          <a:p>
            <a:pPr algn="just"/>
            <a:r>
              <a:rPr lang="ru-RU" dirty="0"/>
              <a:t>Для того чтобы </a:t>
            </a:r>
            <a:r>
              <a:rPr lang="ru-RU" b="1" u="sng" dirty="0"/>
              <a:t>вопросы</a:t>
            </a:r>
            <a:r>
              <a:rPr lang="ru-RU" dirty="0"/>
              <a:t> выполняли своё назначение, они </a:t>
            </a:r>
            <a:r>
              <a:rPr lang="ru-RU" b="1" dirty="0"/>
              <a:t>должны удовлетворять определённым требованиям</a:t>
            </a:r>
            <a:r>
              <a:rPr lang="ru-RU" b="1" dirty="0" smtClean="0"/>
              <a:t>:</a:t>
            </a:r>
          </a:p>
          <a:p>
            <a:pPr algn="just"/>
            <a:r>
              <a:rPr lang="ru-RU" b="1" i="1" u="sng" dirty="0"/>
              <a:t>Первое требование</a:t>
            </a:r>
            <a:r>
              <a:rPr lang="ru-RU" dirty="0"/>
              <a:t> — вопрос должен обладать </a:t>
            </a:r>
            <a:r>
              <a:rPr lang="ru-RU" b="1" dirty="0"/>
              <a:t>определённым содержанием</a:t>
            </a:r>
            <a:r>
              <a:rPr lang="ru-RU" dirty="0"/>
              <a:t>. </a:t>
            </a:r>
            <a:endParaRPr lang="ru-RU" dirty="0" smtClean="0"/>
          </a:p>
          <a:p>
            <a:pPr algn="just"/>
            <a:r>
              <a:rPr lang="ru-RU" b="1" i="1" u="sng" dirty="0"/>
              <a:t>Второе требование</a:t>
            </a:r>
            <a:r>
              <a:rPr lang="ru-RU" dirty="0"/>
              <a:t> </a:t>
            </a:r>
            <a:r>
              <a:rPr lang="ru-RU" dirty="0" smtClean="0"/>
              <a:t>—</a:t>
            </a:r>
            <a:r>
              <a:rPr lang="ru-RU" dirty="0"/>
              <a:t> </a:t>
            </a:r>
            <a:r>
              <a:rPr lang="ru-RU" b="1" dirty="0"/>
              <a:t>точность и конкретность</a:t>
            </a:r>
            <a:r>
              <a:rPr lang="ru-RU" dirty="0"/>
              <a:t>.</a:t>
            </a:r>
          </a:p>
          <a:p>
            <a:pPr algn="just"/>
            <a:r>
              <a:rPr lang="ru-RU" b="1" i="1" u="sng" dirty="0" smtClean="0"/>
              <a:t>Третье требование -</a:t>
            </a:r>
            <a:r>
              <a:rPr lang="ru-RU" b="1" dirty="0"/>
              <a:t> 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целенаправленность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и последовательность в постановке вопросов</a:t>
            </a:r>
            <a:r>
              <a:rPr lang="ru-RU" b="1" dirty="0"/>
              <a:t> детям.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25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889844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 общении с детьми воспитателю необходимо широко использовать лексическое богатство родного языка, учитывая возрастные особенности детей: подбирать и употреблять в своей речи такие слова, которые были бы им доступны для понимания и легки для усвоения.</a:t>
            </a:r>
          </a:p>
          <a:p>
            <a:pPr algn="just"/>
            <a:r>
              <a:rPr lang="ru-RU" sz="2400" dirty="0"/>
              <a:t>В разговоре с детьми следует употреблять слова литературного языка, не допуская грубых слов, избегая просторечий и диалектизмов, а также слов, вышедших из употребления. Чем богаче и разнообразнее словарь воспитателя, чем ярче, насыщеннее его речь, тем больше слов могут усвоить дети. </a:t>
            </a:r>
            <a:endParaRPr lang="ru-RU" sz="2400" dirty="0" smtClean="0"/>
          </a:p>
          <a:p>
            <a:pPr algn="just"/>
            <a:r>
              <a:rPr lang="ru-RU" sz="2400" dirty="0" smtClean="0"/>
              <a:t>Каждый </a:t>
            </a:r>
            <a:r>
              <a:rPr lang="ru-RU" sz="2400" dirty="0"/>
              <a:t>дошкольный работник должен считать своим профессиональным долгом непрерывное совершенствование своей речи.</a:t>
            </a:r>
          </a:p>
        </p:txBody>
      </p:sp>
    </p:spTree>
    <p:extLst>
      <p:ext uri="{BB962C8B-B14F-4D97-AF65-F5344CB8AC3E}">
        <p14:creationId xmlns:p14="http://schemas.microsoft.com/office/powerpoint/2010/main" val="179340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305800" cy="1143000"/>
          </a:xfr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Спасибо за внимание</a:t>
            </a:r>
            <a:endParaRPr lang="ru-RU" sz="40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915816" y="3356992"/>
            <a:ext cx="936104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923928" y="3573016"/>
            <a:ext cx="72008" cy="22322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4211960" y="3356992"/>
            <a:ext cx="1152128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5-конечная звезда 13"/>
          <p:cNvSpPr/>
          <p:nvPr/>
        </p:nvSpPr>
        <p:spPr>
          <a:xfrm>
            <a:off x="1763688" y="2348880"/>
            <a:ext cx="1620180" cy="1562472"/>
          </a:xfrm>
          <a:prstGeom prst="star5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олнце 14"/>
          <p:cNvSpPr/>
          <p:nvPr/>
        </p:nvSpPr>
        <p:spPr>
          <a:xfrm>
            <a:off x="4644008" y="2348880"/>
            <a:ext cx="1850504" cy="1803648"/>
          </a:xfrm>
          <a:prstGeom prst="sun">
            <a:avLst/>
          </a:prstGeom>
          <a:blipFill>
            <a:blip r:embed="rId3"/>
            <a:tile tx="0" ty="0" sx="100000" sy="100000" flip="none" algn="tl"/>
          </a:blip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ольцо 15"/>
          <p:cNvSpPr/>
          <p:nvPr/>
        </p:nvSpPr>
        <p:spPr>
          <a:xfrm>
            <a:off x="3383868" y="2348880"/>
            <a:ext cx="1260140" cy="1440160"/>
          </a:xfrm>
          <a:prstGeom prst="donut">
            <a:avLst/>
          </a:prstGeom>
          <a:blipFill>
            <a:blip r:embed="rId4"/>
            <a:tile tx="0" ty="0" sx="100000" sy="100000" flip="none" algn="tl"/>
          </a:blip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577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</TotalTime>
  <Words>477</Words>
  <Application>Microsoft Office PowerPoint</Application>
  <PresentationFormat>Экран (4:3)</PresentationFormat>
  <Paragraphs>38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Речевая культура педагога , её роль в развитии речи детей.</vt:lpstr>
      <vt:lpstr>Значение культуры речи воспитателя детского сада.</vt:lpstr>
      <vt:lpstr>Воспитатели должны предъявлять к собственной речи высокие требования:</vt:lpstr>
      <vt:lpstr>Презентация PowerPoint</vt:lpstr>
      <vt:lpstr>О требованиях воспитателя к детям. 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Речевая культура педагога,её роль в развитии речи детей.</dc:title>
  <dc:creator>USER</dc:creator>
  <cp:lastModifiedBy>USER</cp:lastModifiedBy>
  <cp:revision>16</cp:revision>
  <dcterms:created xsi:type="dcterms:W3CDTF">2015-03-29T08:07:45Z</dcterms:created>
  <dcterms:modified xsi:type="dcterms:W3CDTF">2015-03-30T14:14:53Z</dcterms:modified>
</cp:coreProperties>
</file>