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50" d="100"/>
          <a:sy n="50" d="100"/>
        </p:scale>
        <p:origin x="-52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183D40-870D-4E53-9EC3-B1A146DB731D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7C7BE7-9086-4F92-AB3B-F787084E8E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F7283B-57CC-4551-9E3C-5B405B05BA3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02A248-F574-40FC-B1B4-0C1B75584430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C642E2-9335-474F-8597-299BFAA36E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27E83-B4F2-434B-9049-E14281E48341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11A87-BF5C-41F4-9FB5-EBED30EDD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44020-F45F-423A-ACE8-E6C15124CB4B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67304-07CF-4F6D-85EC-4BEDDD730B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7945B-5F98-436D-83D1-B1E73E437E1A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451E4-6945-4A9A-BDCF-772F0F1600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3F8B-ACB8-47F0-A8DC-71E8F49996F5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E7D77-8159-4114-A413-A2E08B9E91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D23B-94EC-4935-A894-A0CD074FF002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3707-7211-4FC9-8CE7-43A1938D98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A73B2-7576-4F8C-BEB0-0A7FB9218D9B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5BE536-1F98-41CD-A6E5-565E095A78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EB42AB-A05F-420C-8DF8-A5AABF54691C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B5CD5D-CEF0-474C-A966-E0BED8A21B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786A8A-E973-44FE-9D9E-C25E7EF96AC1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19DE81-D269-4D26-B67C-311BABE8D3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2FE9-15AB-496D-BEE8-5F3EB5110073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2CBC7-5D87-421D-A816-2F6C059CB4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AC52-BB02-40B2-B4E8-931418EBE557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544788-9304-4A2C-BAF6-282AB32B6B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16974-1655-4C1D-886B-9D74FB5BBCE6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CE987-4208-4FAE-A8FE-C5E62FABFD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9CB3E3-61A5-4565-9FDE-C8622EA661C9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75A3952C-5435-41D0-BEB4-D8E1BC6CBE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0D4C860-5539-4D07-B619-AE65EA1329D4}" type="datetimeFigureOut">
              <a:rPr lang="ru-RU"/>
              <a:pPr>
                <a:defRPr/>
              </a:pPr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C7BCB77-C089-4F19-BE4C-6F809F269E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2" r:id="rId2"/>
    <p:sldLayoutId id="2147483819" r:id="rId3"/>
    <p:sldLayoutId id="2147483820" r:id="rId4"/>
    <p:sldLayoutId id="2147483821" r:id="rId5"/>
    <p:sldLayoutId id="2147483813" r:id="rId6"/>
    <p:sldLayoutId id="2147483822" r:id="rId7"/>
    <p:sldLayoutId id="2147483814" r:id="rId8"/>
    <p:sldLayoutId id="2147483823" r:id="rId9"/>
    <p:sldLayoutId id="2147483815" r:id="rId10"/>
    <p:sldLayoutId id="2147483824" r:id="rId11"/>
    <p:sldLayoutId id="2147483816" r:id="rId12"/>
    <p:sldLayoutId id="214748381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Семинар</a:t>
            </a:r>
            <a:r>
              <a:rPr lang="ru-RU" dirty="0" smtClean="0"/>
              <a:t>: </a:t>
            </a:r>
            <a:r>
              <a:rPr lang="ru-RU" sz="3600" dirty="0" smtClean="0"/>
              <a:t>Готовность детей к школьному обучению.</a:t>
            </a:r>
            <a:endParaRPr lang="ru-RU" sz="3600" dirty="0"/>
          </a:p>
        </p:txBody>
      </p:sp>
      <p:sp>
        <p:nvSpPr>
          <p:cNvPr id="16386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362200" y="5949950"/>
            <a:ext cx="6705600" cy="785813"/>
          </a:xfrm>
        </p:spPr>
        <p:txBody>
          <a:bodyPr/>
          <a:lstStyle/>
          <a:p>
            <a:pPr eaLnBrk="1" hangingPunct="1"/>
            <a:r>
              <a:rPr lang="ru-RU" sz="1800" smtClean="0"/>
              <a:t>Подготовила: педагог – психолог МБ ДОУ д\с № 26 п. Венцы</a:t>
            </a:r>
          </a:p>
          <a:p>
            <a:pPr eaLnBrk="1" hangingPunct="1"/>
            <a:r>
              <a:rPr lang="ru-RU" sz="1800" smtClean="0"/>
              <a:t> Шевченко О.В</a:t>
            </a:r>
          </a:p>
        </p:txBody>
      </p:sp>
      <p:pic>
        <p:nvPicPr>
          <p:cNvPr id="16387" name="Picture 4" descr="File0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357188"/>
            <a:ext cx="5786437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0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71988"/>
          </a:xfrm>
        </p:spPr>
        <p:txBody>
          <a:bodyPr/>
          <a:lstStyle/>
          <a:p>
            <a:pPr algn="just" eaLnBrk="1" hangingPunct="1"/>
            <a:endParaRPr lang="ru-RU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Психологическая готовность к школьному обучению – это необходимый и достаточный уровень психологического развития детей для усвоения школьной программы.</a:t>
            </a:r>
          </a:p>
        </p:txBody>
      </p:sp>
      <p:pic>
        <p:nvPicPr>
          <p:cNvPr id="18434" name="Рисунок 33" descr="05cc871d6e4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9038" y="4000500"/>
            <a:ext cx="398938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7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Психологи и педагоги выделяют четыре аспекта школьной зрелости: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/>
              <a:t>Интеллектуальная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/>
              <a:t>Эмоциональная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/>
              <a:t>Социальная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/>
              <a:t>Физическая</a:t>
            </a:r>
          </a:p>
        </p:txBody>
      </p:sp>
      <p:pic>
        <p:nvPicPr>
          <p:cNvPr id="19458" name="Рисунок 9" descr="795c070cf69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3851275"/>
            <a:ext cx="271462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Интеллектуальная зрелость.</a:t>
            </a:r>
          </a:p>
        </p:txBody>
      </p:sp>
      <p:sp>
        <p:nvSpPr>
          <p:cNvPr id="20482" name="Содержимое 5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дифференцированное восприятие (перцептивная зрелость),концентрация внимания, аналитическое мышление, логическое запоминание и т д.</a:t>
            </a:r>
          </a:p>
        </p:txBody>
      </p:sp>
      <p:pic>
        <p:nvPicPr>
          <p:cNvPr id="20483" name="Picture 2" descr="F:\дошкольник\051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714500"/>
            <a:ext cx="36576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F:\дошкольник\05110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643063"/>
            <a:ext cx="4019550" cy="47323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Эмоциональная зрелость.</a:t>
            </a:r>
          </a:p>
        </p:txBody>
      </p:sp>
      <p:sp>
        <p:nvSpPr>
          <p:cNvPr id="21506" name="Содержимое 5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Это возможность длительное время выполнять не очень привлекательное задание (по мнению ребенка).</a:t>
            </a:r>
          </a:p>
        </p:txBody>
      </p:sp>
      <p:pic>
        <p:nvPicPr>
          <p:cNvPr id="21507" name="Picture 2" descr="F:\дошкольник\0a05862ed141b5426b8e5a27603b6ebf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785938"/>
            <a:ext cx="4252913" cy="4252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828925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chemeClr val="tx1"/>
                </a:solidFill>
              </a:rPr>
              <a:t>Потребность ребенка в общении со сверстниками.</a:t>
            </a:r>
          </a:p>
        </p:txBody>
      </p:sp>
      <p:sp>
        <p:nvSpPr>
          <p:cNvPr id="2253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/>
              <a:t>Социальная зрелость</a:t>
            </a:r>
          </a:p>
        </p:txBody>
      </p:sp>
      <p:pic>
        <p:nvPicPr>
          <p:cNvPr id="22531" name="Picture 3" descr="D:\картинки\детские картинки-блестяшки анимашки\Клипарт7\post-53826-121924512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8" y="3786188"/>
            <a:ext cx="2786062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D:\картинки\детские картинки-блестяшки анимашки\Клипарт7\post-53826-121951894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3714750"/>
            <a:ext cx="20002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Физическая готовность.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84663" y="1589088"/>
            <a:ext cx="4446587" cy="45720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/>
              <a:t>Физическая готовность к школе предполагает: общее крепкое здоровье, низкую утомляемость, работоспособность, выносливость.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23555" name="Объект 14" descr="post-47618-1249394340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133600"/>
            <a:ext cx="3097212" cy="3527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600" b="1" smtClean="0">
                <a:latin typeface="Arial" charset="0"/>
              </a:rPr>
              <a:t>Анкетирование родителей </a:t>
            </a:r>
            <a:br>
              <a:rPr lang="ru-RU" sz="2600" b="1" smtClean="0">
                <a:latin typeface="Arial" charset="0"/>
              </a:rPr>
            </a:br>
            <a:r>
              <a:rPr lang="ru-RU" sz="2600" b="1" smtClean="0">
                <a:latin typeface="Arial" charset="0"/>
              </a:rPr>
              <a:t>«Готов ли ваш ребенок к школьному обучению»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ph idx="1"/>
          </p:nvPr>
        </p:nvGraphicFramePr>
        <p:xfrm>
          <a:off x="1276350" y="1828800"/>
          <a:ext cx="6953250" cy="4229100"/>
        </p:xfrm>
        <a:graphic>
          <a:graphicData uri="http://schemas.openxmlformats.org/presentationml/2006/ole">
            <p:oleObj spid="_x0000_s30727" name="Диаграмма" r:id="rId3" imgW="6953250" imgH="42291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2775" y="1857375"/>
            <a:ext cx="8153400" cy="3643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Подготовка к школе осуществляется двумя институтами воспитания – семьей и дошкольным учреждением. </a:t>
            </a:r>
          </a:p>
          <a:p>
            <a:pPr eaLnBrk="1" hangingPunct="1"/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   Только совместными усилиями можно получить желаемый результат.</a:t>
            </a:r>
          </a:p>
          <a:p>
            <a:pPr eaLnBrk="1" hangingPunct="1"/>
            <a:endParaRPr lang="ru-RU" smtClean="0"/>
          </a:p>
        </p:txBody>
      </p:sp>
      <p:pic>
        <p:nvPicPr>
          <p:cNvPr id="31746" name="Picture 3" descr="C:\Documents and Settings\UserXP\Рабочий стол\Презентации о школе\Сборник фото, рисунков и песен о школе\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4643438"/>
            <a:ext cx="2428875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291</TotalTime>
  <Words>125</Words>
  <Application>Microsoft Office PowerPoint</Application>
  <PresentationFormat>Экран (4:3)</PresentationFormat>
  <Paragraphs>23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Arial</vt:lpstr>
      <vt:lpstr>Calibri</vt:lpstr>
      <vt:lpstr>Wingdings</vt:lpstr>
      <vt:lpstr>Wingdings 2</vt:lpstr>
      <vt:lpstr>Tw Cen MT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Диаграмма Microsoft Graph</vt:lpstr>
      <vt:lpstr>СЕМИНАР: ГОТОВНОСТЬ ДЕТЕЙ К ШКОЛЬНОМУ ОБУЧЕНИЮ.</vt:lpstr>
      <vt:lpstr>Слайд 2</vt:lpstr>
      <vt:lpstr>Слайд 3</vt:lpstr>
      <vt:lpstr>Интеллектуальная зрелость.</vt:lpstr>
      <vt:lpstr>Эмоциональная зрелость.</vt:lpstr>
      <vt:lpstr>Социальная зрелость</vt:lpstr>
      <vt:lpstr>Физическая готовность.</vt:lpstr>
      <vt:lpstr>Анкетирование родителей  «Готов ли ваш ребенок к школьному обучению»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детей к школе</dc:title>
  <dc:creator>user</dc:creator>
  <cp:lastModifiedBy>Admin</cp:lastModifiedBy>
  <cp:revision>57</cp:revision>
  <dcterms:modified xsi:type="dcterms:W3CDTF">2015-05-13T06:05:52Z</dcterms:modified>
</cp:coreProperties>
</file>