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5" r:id="rId7"/>
    <p:sldId id="270" r:id="rId8"/>
    <p:sldId id="273" r:id="rId9"/>
    <p:sldId id="274" r:id="rId10"/>
    <p:sldId id="275" r:id="rId11"/>
    <p:sldId id="271" r:id="rId12"/>
    <p:sldId id="262" r:id="rId13"/>
    <p:sldId id="263" r:id="rId14"/>
    <p:sldId id="266" r:id="rId15"/>
    <p:sldId id="276" r:id="rId16"/>
    <p:sldId id="267" r:id="rId17"/>
    <p:sldId id="27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C373-41F3-4632-BFEC-501ABF4C2ED8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DDCB5-C2FE-4845-9E90-54B2BEC376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DEEDA6-A95A-40B2-8710-D57D902C818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4/14/2017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ngara.net/image/113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rdrakennedy.files.wordpress.com/2009/10/water3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sciam.ru/2008/11/img/ecology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condorearth.com/images/content/environmental/water-resources-2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ts.wmsite.ru/_mod_files/ce_images/drop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Картинка 128 из 208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Водные ресурсы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7097" y="4953000"/>
            <a:ext cx="7854696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Презентацию подготовила</a:t>
            </a:r>
          </a:p>
          <a:p>
            <a:r>
              <a:rPr lang="ru-RU" sz="2800" dirty="0" smtClean="0"/>
              <a:t>Воспитатель: Журба Елена Евгеньевна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5" y="214313"/>
            <a:ext cx="7929563" cy="4525962"/>
          </a:xfrm>
        </p:spPr>
        <p:txBody>
          <a:bodyPr/>
          <a:lstStyle/>
          <a:p>
            <a:pPr algn="just"/>
            <a:r>
              <a:rPr lang="ru-RU" sz="2000" smtClean="0"/>
              <a:t>Каждая речная система представляет единство в экономическом, социальном и экологическом отношении. Малые водотоки – это важные ресурсы местного значения. Эти реки широко используют в различных областях народного хозяйства: на них создают малые ГЭС, водяные мельницы, используют для водоснабжения, сельскохозяйственного производства, ирригации и рекреации. </a:t>
            </a:r>
          </a:p>
        </p:txBody>
      </p:sp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928688" y="2500313"/>
            <a:ext cx="6429375" cy="4259262"/>
            <a:chOff x="928662" y="2500306"/>
            <a:chExt cx="6429420" cy="4259610"/>
          </a:xfrm>
        </p:grpSpPr>
        <p:pic>
          <p:nvPicPr>
            <p:cNvPr id="17412" name="Picture 4" descr="F:\водоемы КК\материал\кубань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62" y="2500306"/>
              <a:ext cx="6429420" cy="4259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14414" y="6188369"/>
              <a:ext cx="1044582" cy="3699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Кубань</a:t>
              </a:r>
              <a:r>
                <a:rPr lang="ru-RU" dirty="0">
                  <a:latin typeface="+mn-lt"/>
                </a:rPr>
                <a:t> 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Реки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610600" cy="4572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Бассейн Северного Ледовитого океана – 2/3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ru-RU" dirty="0" smtClean="0">
                <a:solidFill>
                  <a:schemeClr val="tx2"/>
                </a:solidFill>
              </a:rPr>
              <a:t> страны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Обь (Иртыш, Ишим, Тобол), Лена (Вилюй, Алдан),</a:t>
            </a:r>
          </a:p>
          <a:p>
            <a:pPr>
              <a:buNone/>
            </a:pPr>
            <a:r>
              <a:rPr lang="ru-RU" sz="2000" dirty="0" smtClean="0"/>
              <a:t>    Северная Двина, Оленёк, Хатанга, Енисей (Ангара, Нижняя </a:t>
            </a:r>
            <a:r>
              <a:rPr lang="ru-RU" sz="2000" dirty="0" err="1" smtClean="0"/>
              <a:t>Тунгусска</a:t>
            </a:r>
            <a:r>
              <a:rPr lang="ru-RU" sz="2000" dirty="0" smtClean="0"/>
              <a:t>, Подкаменная </a:t>
            </a:r>
            <a:r>
              <a:rPr lang="ru-RU" sz="2000" dirty="0" err="1" smtClean="0"/>
              <a:t>Тунгусска</a:t>
            </a:r>
            <a:r>
              <a:rPr lang="ru-RU" sz="2000" dirty="0" smtClean="0"/>
              <a:t>), Печора, Яна, Индигирка, Колыма.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Бассейн Тихого океана – около 20%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ru-RU" dirty="0" smtClean="0">
                <a:solidFill>
                  <a:schemeClr val="tx2"/>
                </a:solidFill>
              </a:rPr>
              <a:t> страны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Шилка, </a:t>
            </a:r>
            <a:r>
              <a:rPr lang="ru-RU" sz="2000" dirty="0" err="1" smtClean="0"/>
              <a:t>Аргунь</a:t>
            </a:r>
            <a:r>
              <a:rPr lang="ru-RU" sz="2000" dirty="0" smtClean="0"/>
              <a:t>, Амур (Зея, Бурея, Уссури), Анадырь.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Бассейн внутреннего стока – около 10% </a:t>
            </a: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ru-RU" dirty="0" smtClean="0">
                <a:solidFill>
                  <a:schemeClr val="tx2"/>
                </a:solidFill>
              </a:rPr>
              <a:t> страны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Волга (Ока, Кама), Урал, Терек.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chemeClr val="tx2"/>
                </a:solidFill>
              </a:rPr>
              <a:t>Бассейн Атлантического океана – около 3% </a:t>
            </a:r>
            <a:r>
              <a:rPr lang="en-US" dirty="0" smtClean="0">
                <a:solidFill>
                  <a:schemeClr val="tx2"/>
                </a:solidFill>
              </a:rPr>
              <a:t>S </a:t>
            </a:r>
            <a:r>
              <a:rPr lang="ru-RU" dirty="0" smtClean="0">
                <a:solidFill>
                  <a:schemeClr val="tx2"/>
                </a:solidFill>
              </a:rPr>
              <a:t>страны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Западная Двина, Волхов, Дон, Кубань, Днепр.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04800"/>
            <a:ext cx="1892300" cy="1295400"/>
          </a:xfrm>
          <a:prstGeom prst="rect">
            <a:avLst/>
          </a:prstGeom>
        </p:spPr>
      </p:pic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52401"/>
            <a:ext cx="22955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600" dirty="0" smtClean="0"/>
              <a:t>Влияние рельефа на реки</a:t>
            </a:r>
            <a:endParaRPr lang="ru-RU" sz="4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56972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Падение</a:t>
            </a:r>
            <a:r>
              <a:rPr lang="ru-RU" dirty="0" smtClean="0"/>
              <a:t> – превышение истока реки над устьем (в метрах). Высота истока – Высота устья = Падение.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Уклон</a:t>
            </a:r>
            <a:r>
              <a:rPr lang="ru-RU" dirty="0" smtClean="0"/>
              <a:t> = Падение (в см)/Длина (в км).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4290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/>
                </a:solidFill>
              </a:rPr>
              <a:t>Влияние климата на реки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2"/>
                </a:solidFill>
              </a:rPr>
              <a:t> Годовой сток </a:t>
            </a:r>
            <a:r>
              <a:rPr lang="ru-RU" sz="2800" dirty="0" smtClean="0">
                <a:solidFill>
                  <a:schemeClr val="tx2"/>
                </a:solidFill>
              </a:rPr>
              <a:t>– </a:t>
            </a:r>
            <a:r>
              <a:rPr lang="ru-RU" sz="2600" dirty="0" smtClean="0"/>
              <a:t>количество воды, которое река  </a:t>
            </a:r>
          </a:p>
          <a:p>
            <a:r>
              <a:rPr lang="ru-RU" sz="2600" dirty="0" smtClean="0"/>
              <a:t>   выносит за год (в км).</a:t>
            </a: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chemeClr val="tx2"/>
                </a:solidFill>
              </a:rPr>
              <a:t> Расход воды </a:t>
            </a:r>
            <a:r>
              <a:rPr lang="ru-RU" sz="2600" dirty="0" smtClean="0"/>
              <a:t>– количество воды, которое протекает  </a:t>
            </a:r>
          </a:p>
          <a:p>
            <a:r>
              <a:rPr lang="ru-RU" sz="2600" dirty="0" smtClean="0"/>
              <a:t>   через поперечное сечение реки в единицу времени  </a:t>
            </a:r>
          </a:p>
          <a:p>
            <a:r>
              <a:rPr lang="ru-RU" sz="2600" dirty="0" smtClean="0"/>
              <a:t>   (м/сек).</a:t>
            </a:r>
            <a:endParaRPr lang="ru-RU" sz="2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39200" cy="6858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Режим реки </a:t>
            </a:r>
            <a:r>
              <a:rPr lang="ru-RU" sz="3200" dirty="0" smtClean="0"/>
              <a:t>– </a:t>
            </a:r>
            <a:r>
              <a:rPr lang="ru-RU" sz="3200" dirty="0" smtClean="0">
                <a:solidFill>
                  <a:schemeClr val="tx1"/>
                </a:solidFill>
              </a:rPr>
              <a:t>внутригодовое распределение   стока.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3048000" cy="3810000"/>
          </a:xfrm>
        </p:spPr>
        <p:txBody>
          <a:bodyPr/>
          <a:lstStyle/>
          <a:p>
            <a:pPr algn="ctr">
              <a:buNone/>
            </a:pPr>
            <a:r>
              <a:rPr lang="ru-RU" sz="2800" u="sng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Питание</a:t>
            </a:r>
            <a:r>
              <a:rPr lang="ru-RU" sz="2800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</a:p>
          <a:p>
            <a:r>
              <a:rPr lang="ru-RU" sz="2800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дождевое</a:t>
            </a:r>
          </a:p>
          <a:p>
            <a:r>
              <a:rPr lang="ru-RU" sz="2800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ледниковое</a:t>
            </a:r>
          </a:p>
          <a:p>
            <a:r>
              <a:rPr lang="ru-RU" sz="2800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снеговое</a:t>
            </a:r>
          </a:p>
          <a:p>
            <a:r>
              <a:rPr lang="ru-RU" sz="2800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грунтовое (подземное)</a:t>
            </a:r>
          </a:p>
          <a:p>
            <a:r>
              <a:rPr lang="ru-RU" sz="2800" kern="10" dirty="0" smtClean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смешанное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962400" y="990600"/>
            <a:ext cx="533400" cy="838200"/>
          </a:xfrm>
          <a:prstGeom prst="downArrow">
            <a:avLst>
              <a:gd name="adj1" fmla="val 50000"/>
              <a:gd name="adj2" fmla="val 48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00400" y="1905000"/>
            <a:ext cx="2362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половодье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867400" y="990600"/>
            <a:ext cx="533400" cy="2590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543800" y="990600"/>
            <a:ext cx="457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86600" y="1828800"/>
            <a:ext cx="17526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паводок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3657600"/>
            <a:ext cx="2362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межень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6" descr="shu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029200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4343400"/>
            <a:ext cx="3352800" cy="2286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Швачко Н В\Desktop\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Твёрдый сток </a:t>
            </a:r>
            <a:r>
              <a:rPr lang="ru-RU" sz="3200" dirty="0" smtClean="0"/>
              <a:t>– </a:t>
            </a:r>
            <a:r>
              <a:rPr lang="ru-RU" sz="3200" dirty="0" smtClean="0">
                <a:solidFill>
                  <a:schemeClr val="tx1"/>
                </a:solidFill>
              </a:rPr>
              <a:t>мелкие частицы (ил, глина, песок), 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>  которые переносит река.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447800"/>
            <a:ext cx="5971429" cy="3971429"/>
          </a:xfrm>
        </p:spPr>
      </p:pic>
      <p:sp>
        <p:nvSpPr>
          <p:cNvPr id="5" name="TextBox 4"/>
          <p:cNvSpPr txBox="1"/>
          <p:nvPr/>
        </p:nvSpPr>
        <p:spPr>
          <a:xfrm>
            <a:off x="1981200" y="57912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Дельта реки Лена</a:t>
            </a:r>
            <a:endParaRPr lang="ru-RU" sz="28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Стихийные бедствия, связанные с рекой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такое наводнение?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 чему оно приводит?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Какова их причина?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Где у нас в стране чаще всего случаются наводнения?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 оценивается величина ущерба наводнения?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Какие способы защиты от наводнения вы знаете?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3 из 208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964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  Водные ресурсы - </a:t>
            </a:r>
            <a:r>
              <a:rPr lang="ru-RU" sz="3600" dirty="0" smtClean="0"/>
              <a:t>воды, пригодные для использования. </a:t>
            </a:r>
            <a:endParaRPr lang="ru-RU" sz="3600" b="1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6 из 208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71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41960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более широком смысле — в</a:t>
            </a:r>
            <a:r>
              <a:rPr lang="ru-RU" u="sng" dirty="0" smtClean="0"/>
              <a:t>о</a:t>
            </a:r>
            <a:r>
              <a:rPr lang="ru-RU" dirty="0" smtClean="0"/>
              <a:t>ды в жидком, твёрдом и газообразном состоянии и их распределение на Земле.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43400"/>
            <a:ext cx="9144000" cy="4465320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/>
              <a:t>Водные ресурсы — это все воды </a:t>
            </a:r>
            <a:r>
              <a:rPr lang="ru-RU" dirty="0" smtClean="0">
                <a:solidFill>
                  <a:schemeClr val="accent1"/>
                </a:solidFill>
              </a:rPr>
              <a:t>гидросферы</a:t>
            </a:r>
            <a:r>
              <a:rPr lang="ru-RU" dirty="0" smtClean="0"/>
              <a:t>, то есть воды рек, озёр, каналов, водохранилищ, морей и океанов, подземные воды, почвенная влага, вода (льды) горных и полярных ледников, водяные пары атмосферы.</a:t>
            </a:r>
            <a:endParaRPr lang="ru-RU" dirty="0"/>
          </a:p>
        </p:txBody>
      </p:sp>
      <p:pic>
        <p:nvPicPr>
          <p:cNvPr id="31746" name="Picture 2" descr="Картинка 45 из 208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"/>
            <a:ext cx="6858000" cy="367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52 из 2080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Общий объем (единовременный запас) водных ресурсов составляет 1390 млн.куб.км, из них около 1340 млн.куб.км - воды Мирового океана. Менее 3% составляют пресные воды, из них технически доступны для использования - всего 0.3%.</a:t>
            </a:r>
            <a:endParaRPr lang="ru-RU" sz="32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ru-RU"/>
              <a:t>Страйбулова А. Н.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13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135937" cy="25923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Внутренние воды России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92100"/>
            <a:ext cx="8715375" cy="11366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4. Что относится к внутренним водам?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500188"/>
            <a:ext cx="45005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Внутренние воды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857500"/>
            <a:ext cx="1500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6600"/>
                </a:solidFill>
              </a:rPr>
              <a:t>Реки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14563" y="2857500"/>
            <a:ext cx="130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00"/>
                </a:solidFill>
              </a:rPr>
              <a:t>Озёра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29125" y="2928938"/>
            <a:ext cx="1582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</a:rPr>
              <a:t>Болота</a:t>
            </a:r>
            <a:r>
              <a:rPr lang="ru-RU"/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4357688"/>
            <a:ext cx="3414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</a:rPr>
              <a:t>Подземные воды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43688" y="2928938"/>
            <a:ext cx="1825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003300"/>
                </a:solidFill>
              </a:rPr>
              <a:t>Ледники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71938" y="4071938"/>
            <a:ext cx="484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3300"/>
                </a:solidFill>
              </a:rPr>
              <a:t>Искусственные водоёмы</a:t>
            </a:r>
          </a:p>
        </p:txBody>
      </p:sp>
      <p:cxnSp>
        <p:nvCxnSpPr>
          <p:cNvPr id="13" name="Прямая со стрелкой 12"/>
          <p:cNvCxnSpPr>
            <a:endCxn id="5" idx="0"/>
          </p:cNvCxnSpPr>
          <p:nvPr/>
        </p:nvCxnSpPr>
        <p:spPr>
          <a:xfrm rot="10800000" flipV="1">
            <a:off x="1249363" y="2071688"/>
            <a:ext cx="1536700" cy="7858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821781" y="2321719"/>
            <a:ext cx="785813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501357" y="2499519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143625" y="2143125"/>
            <a:ext cx="1143000" cy="785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2357438" y="2928937"/>
            <a:ext cx="2286000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0" idx="0"/>
          </p:cNvCxnSpPr>
          <p:nvPr/>
        </p:nvCxnSpPr>
        <p:spPr>
          <a:xfrm rot="16200000" flipH="1">
            <a:off x="4996657" y="2575719"/>
            <a:ext cx="2000250" cy="992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-42865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Реки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8" y="785813"/>
            <a:ext cx="8001000" cy="2019300"/>
          </a:xfrm>
        </p:spPr>
        <p:txBody>
          <a:bodyPr/>
          <a:lstStyle/>
          <a:p>
            <a:pPr algn="just"/>
            <a:r>
              <a:rPr lang="ru-RU" sz="2200" smtClean="0"/>
              <a:t>Наша страна богата значительными речными системами. Все реки имеют большое значение для народного хозяйства. Реки используют для судоходства, получения электроэнергии, орошения полей, водоснабжения населенных пунктов, ловли рыбы.</a:t>
            </a:r>
          </a:p>
          <a:p>
            <a:endParaRPr lang="ru-RU" smtClean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3057525"/>
            <a:ext cx="328612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latin typeface="Trebuchet MS" pitchFamily="34" charset="0"/>
              </a:rPr>
              <a:t>Реки России получают воду от дождей, таю-щих снегов, ледников и подземных водосто-ков. Почти все реки России зимой замер-зают. </a:t>
            </a:r>
          </a:p>
        </p:txBody>
      </p: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3500438" y="3071813"/>
            <a:ext cx="4429125" cy="3500437"/>
            <a:chOff x="3500430" y="3071810"/>
            <a:chExt cx="4429156" cy="3500463"/>
          </a:xfrm>
        </p:grpSpPr>
        <p:pic>
          <p:nvPicPr>
            <p:cNvPr id="2050" name="Picture 2" descr="D:\старый D\З     А     Я     Ц\ПРЕЗЕНТАЦИИ\водоемы РФ\река ока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0430" y="3071810"/>
              <a:ext cx="4429156" cy="35004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572263" y="3071810"/>
              <a:ext cx="1277947" cy="400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Ока </a:t>
              </a:r>
              <a:r>
                <a:rPr lang="ru-RU" dirty="0">
                  <a:latin typeface="+mn-lt"/>
                </a:rPr>
                <a:t> 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1438" y="357188"/>
            <a:ext cx="7929562" cy="2590800"/>
          </a:xfrm>
        </p:spPr>
        <p:txBody>
          <a:bodyPr/>
          <a:lstStyle/>
          <a:p>
            <a:pPr algn="just"/>
            <a:r>
              <a:rPr lang="ru-RU" sz="2000" smtClean="0"/>
              <a:t>В России малых рек насчитывают более двух миллионов, или 99,9% от общего количества водотоков. На средние и большие водотоки падает всего 0,1%. Малые реки питают основные артерии, определяют их сток, чистоту и жизнь. Поэтому если мелеют большие реки, то причины следует искать в их притоках, так как значительная часть речного стока происходит по ним.</a:t>
            </a:r>
          </a:p>
        </p:txBody>
      </p:sp>
      <p:grpSp>
        <p:nvGrpSpPr>
          <p:cNvPr id="3" name="Группа 6"/>
          <p:cNvGrpSpPr>
            <a:grpSpLocks/>
          </p:cNvGrpSpPr>
          <p:nvPr/>
        </p:nvGrpSpPr>
        <p:grpSpPr bwMode="auto">
          <a:xfrm>
            <a:off x="928688" y="2606675"/>
            <a:ext cx="6143625" cy="4037013"/>
            <a:chOff x="928662" y="2606873"/>
            <a:chExt cx="6143668" cy="4036837"/>
          </a:xfrm>
        </p:grpSpPr>
        <p:pic>
          <p:nvPicPr>
            <p:cNvPr id="16388" name="Picture 3" descr="D:\старый D\З     А     Я     Ц\ПРЕЗЕНТАЦИИ\водоемы РФ\урал.jpg"/>
            <p:cNvPicPr>
              <a:picLocks noChangeAspect="1" noChangeArrowheads="1"/>
            </p:cNvPicPr>
            <p:nvPr/>
          </p:nvPicPr>
          <p:blipFill>
            <a:blip r:embed="rId2" cstate="print"/>
            <a:srcRect b="12500"/>
            <a:stretch>
              <a:fillRect/>
            </a:stretch>
          </p:blipFill>
          <p:spPr bwMode="auto">
            <a:xfrm>
              <a:off x="928662" y="2606873"/>
              <a:ext cx="6143668" cy="4036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071538" y="6178592"/>
              <a:ext cx="885831" cy="4000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Урал </a:t>
              </a:r>
            </a:p>
          </p:txBody>
        </p:sp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582</Words>
  <Application>Microsoft Office PowerPoint</Application>
  <PresentationFormat>Экран (4:3)</PresentationFormat>
  <Paragraphs>64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Constantia</vt:lpstr>
      <vt:lpstr>Impact</vt:lpstr>
      <vt:lpstr>Trebuchet MS</vt:lpstr>
      <vt:lpstr>Wingdings</vt:lpstr>
      <vt:lpstr>Wingdings 2</vt:lpstr>
      <vt:lpstr>Поток</vt:lpstr>
      <vt:lpstr>Водные ресурсы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4. Что относится к внутренним водам?</vt:lpstr>
      <vt:lpstr>Реки</vt:lpstr>
      <vt:lpstr>Презентация PowerPoint</vt:lpstr>
      <vt:lpstr>Презентация PowerPoint</vt:lpstr>
      <vt:lpstr>Презентация PowerPoint</vt:lpstr>
      <vt:lpstr>Реки России</vt:lpstr>
      <vt:lpstr>Влияние рельефа на реки</vt:lpstr>
      <vt:lpstr>Режим реки – внутригодовое распределение   стока. </vt:lpstr>
      <vt:lpstr>Презентация PowerPoint</vt:lpstr>
      <vt:lpstr>Твёрдый сток – мелкие частицы (ил, глина, песок),    которые переносит река.</vt:lpstr>
      <vt:lpstr>Презентация PowerPoint</vt:lpstr>
      <vt:lpstr>Стихийные бедствия, связанные с рекой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ресурсы </dc:title>
  <cp:lastModifiedBy>jyrbasergei@outlook.com</cp:lastModifiedBy>
  <cp:revision>25</cp:revision>
  <dcterms:modified xsi:type="dcterms:W3CDTF">2017-04-14T04:56:56Z</dcterms:modified>
</cp:coreProperties>
</file>